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88" r:id="rId2"/>
  </p:sldMasterIdLst>
  <p:notesMasterIdLst>
    <p:notesMasterId r:id="rId24"/>
  </p:notesMasterIdLst>
  <p:sldIdLst>
    <p:sldId id="427" r:id="rId3"/>
    <p:sldId id="426" r:id="rId4"/>
    <p:sldId id="425" r:id="rId5"/>
    <p:sldId id="402" r:id="rId6"/>
    <p:sldId id="258" r:id="rId7"/>
    <p:sldId id="403" r:id="rId8"/>
    <p:sldId id="404" r:id="rId9"/>
    <p:sldId id="405" r:id="rId10"/>
    <p:sldId id="406" r:id="rId11"/>
    <p:sldId id="407" r:id="rId12"/>
    <p:sldId id="408" r:id="rId13"/>
    <p:sldId id="409" r:id="rId14"/>
    <p:sldId id="410" r:id="rId15"/>
    <p:sldId id="369" r:id="rId16"/>
    <p:sldId id="370" r:id="rId17"/>
    <p:sldId id="371" r:id="rId18"/>
    <p:sldId id="372" r:id="rId19"/>
    <p:sldId id="373" r:id="rId20"/>
    <p:sldId id="420" r:id="rId21"/>
    <p:sldId id="421" r:id="rId22"/>
    <p:sldId id="42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B500D-C8ED-4453-A3E2-B94CE9B20C7E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66AAB-2CBD-4B6F-83CE-15B08BBBF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4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32" descr="Droplets-HD-Title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32"/>
          <p:cNvSpPr txBox="1"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Twentieth Century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>
                <a:solidFill>
                  <a:srgbClr val="7F7F7F"/>
                </a:solidFill>
              </a:defRPr>
            </a:lvl1pPr>
            <a:lvl2pPr lvl="1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29" name="Google Shape;29;p3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30" name="Google Shape;30;p3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181017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1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1"/>
          <p:cNvSpPr txBox="1"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1"/>
          <p:cNvSpPr txBox="1">
            <a:spLocks noGrp="1"/>
          </p:cNvSpPr>
          <p:nvPr>
            <p:ph type="body" idx="1"/>
          </p:nvPr>
        </p:nvSpPr>
        <p:spPr>
          <a:xfrm>
            <a:off x="1720644" y="3610032"/>
            <a:ext cx="8752299" cy="5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7" name="Google Shape;97;p41"/>
          <p:cNvSpPr txBox="1">
            <a:spLocks noGrp="1"/>
          </p:cNvSpPr>
          <p:nvPr>
            <p:ph type="body" idx="2"/>
          </p:nvPr>
        </p:nvSpPr>
        <p:spPr>
          <a:xfrm>
            <a:off x="913774" y="4372796"/>
            <a:ext cx="10364452" cy="1421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99" name="Google Shape;99;p41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00" name="Google Shape;100;p41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01" name="Google Shape;101;p41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Twentieth Century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“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1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Twentieth Century"/>
              <a:buNone/>
              <a:tabLst/>
              <a:defRPr/>
            </a:pPr>
            <a:r>
              <a:rPr kumimoji="0" lang="en-US" sz="8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”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0962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42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42"/>
          <p:cNvSpPr txBox="1"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body" idx="1"/>
          </p:nvPr>
        </p:nvSpPr>
        <p:spPr>
          <a:xfrm>
            <a:off x="913775" y="4662335"/>
            <a:ext cx="10364452" cy="1140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08" name="Google Shape;108;p42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09" name="Google Shape;109;p42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047656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body" idx="2"/>
          </p:nvPr>
        </p:nvSpPr>
        <p:spPr>
          <a:xfrm>
            <a:off x="913774" y="2943355"/>
            <a:ext cx="3298976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" name="Google Shape;115;p43"/>
          <p:cNvSpPr txBox="1">
            <a:spLocks noGrp="1"/>
          </p:cNvSpPr>
          <p:nvPr>
            <p:ph type="body" idx="3"/>
          </p:nvPr>
        </p:nvSpPr>
        <p:spPr>
          <a:xfrm>
            <a:off x="4452389" y="2367093"/>
            <a:ext cx="329152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43"/>
          <p:cNvSpPr txBox="1">
            <a:spLocks noGrp="1"/>
          </p:cNvSpPr>
          <p:nvPr>
            <p:ph type="body" idx="4"/>
          </p:nvPr>
        </p:nvSpPr>
        <p:spPr>
          <a:xfrm>
            <a:off x="4441348" y="2943355"/>
            <a:ext cx="3303351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7" name="Google Shape;117;p43"/>
          <p:cNvSpPr txBox="1">
            <a:spLocks noGrp="1"/>
          </p:cNvSpPr>
          <p:nvPr>
            <p:ph type="body" idx="5"/>
          </p:nvPr>
        </p:nvSpPr>
        <p:spPr>
          <a:xfrm>
            <a:off x="7973298" y="2367093"/>
            <a:ext cx="33049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43"/>
          <p:cNvSpPr txBox="1">
            <a:spLocks noGrp="1"/>
          </p:cNvSpPr>
          <p:nvPr>
            <p:ph type="body" idx="6"/>
          </p:nvPr>
        </p:nvSpPr>
        <p:spPr>
          <a:xfrm>
            <a:off x="7973298" y="2943355"/>
            <a:ext cx="3304928" cy="2847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9" name="Google Shape;119;p4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20" name="Google Shape;120;p4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21" name="Google Shape;121;p4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73546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4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4"/>
          <p:cNvSpPr txBox="1"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44"/>
          <p:cNvSpPr>
            <a:spLocks noGrp="1"/>
          </p:cNvSpPr>
          <p:nvPr>
            <p:ph type="pic" idx="2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body" idx="3"/>
          </p:nvPr>
        </p:nvSpPr>
        <p:spPr>
          <a:xfrm>
            <a:off x="913774" y="4781082"/>
            <a:ext cx="3296409" cy="1010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body" idx="4"/>
          </p:nvPr>
        </p:nvSpPr>
        <p:spPr>
          <a:xfrm>
            <a:off x="4442759" y="4204820"/>
            <a:ext cx="330182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p44"/>
          <p:cNvSpPr>
            <a:spLocks noGrp="1"/>
          </p:cNvSpPr>
          <p:nvPr>
            <p:ph type="pic" idx="5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0" name="Google Shape;130;p44"/>
          <p:cNvSpPr txBox="1">
            <a:spLocks noGrp="1"/>
          </p:cNvSpPr>
          <p:nvPr>
            <p:ph type="body" idx="6"/>
          </p:nvPr>
        </p:nvSpPr>
        <p:spPr>
          <a:xfrm>
            <a:off x="4441348" y="4781080"/>
            <a:ext cx="3303352" cy="1010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1" name="Google Shape;131;p44"/>
          <p:cNvSpPr txBox="1">
            <a:spLocks noGrp="1"/>
          </p:cNvSpPr>
          <p:nvPr>
            <p:ph type="body" idx="7"/>
          </p:nvPr>
        </p:nvSpPr>
        <p:spPr>
          <a:xfrm>
            <a:off x="7973298" y="4204820"/>
            <a:ext cx="330068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200"/>
              <a:buNone/>
              <a:defRPr sz="22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44"/>
          <p:cNvSpPr>
            <a:spLocks noGrp="1"/>
          </p:cNvSpPr>
          <p:nvPr>
            <p:ph type="pic" idx="8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3" name="Google Shape;133;p44"/>
          <p:cNvSpPr txBox="1">
            <a:spLocks noGrp="1"/>
          </p:cNvSpPr>
          <p:nvPr>
            <p:ph type="body" idx="9"/>
          </p:nvPr>
        </p:nvSpPr>
        <p:spPr>
          <a:xfrm>
            <a:off x="7973173" y="4781078"/>
            <a:ext cx="3305053" cy="101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4" name="Google Shape;134;p4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35" name="Google Shape;135;p4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36" name="Google Shape;136;p4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12943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4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45"/>
          <p:cNvSpPr txBox="1">
            <a:spLocks noGrp="1"/>
          </p:cNvSpPr>
          <p:nvPr>
            <p:ph type="body" idx="1"/>
          </p:nvPr>
        </p:nvSpPr>
        <p:spPr>
          <a:xfrm rot="5400000">
            <a:off x="4383948" y="-1103079"/>
            <a:ext cx="3424107" cy="10364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4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42" name="Google Shape;142;p4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43" name="Google Shape;143;p4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804346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4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6"/>
          <p:cNvSpPr txBox="1">
            <a:spLocks noGrp="1"/>
          </p:cNvSpPr>
          <p:nvPr>
            <p:ph type="title"/>
          </p:nvPr>
        </p:nvSpPr>
        <p:spPr>
          <a:xfrm rot="5400000">
            <a:off x="7410763" y="1923737"/>
            <a:ext cx="5181599" cy="2553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46"/>
          <p:cNvSpPr txBox="1">
            <a:spLocks noGrp="1"/>
          </p:cNvSpPr>
          <p:nvPr>
            <p:ph type="body" idx="1"/>
          </p:nvPr>
        </p:nvSpPr>
        <p:spPr>
          <a:xfrm rot="5400000">
            <a:off x="2152338" y="-628961"/>
            <a:ext cx="5181599" cy="76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4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49" name="Google Shape;149;p4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50" name="Google Shape;150;p4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996479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23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52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57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8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33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33"/>
          <p:cNvSpPr txBox="1"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wentieth Century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3"/>
          <p:cNvSpPr txBox="1"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33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36" name="Google Shape;36;p33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37" name="Google Shape;37;p33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5815114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5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28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3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58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955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18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5109E-2004-4A98-B305-E40FC4E57AC7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CFFA-3B53-4A65-AF25-6B1C3BBD0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0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4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913774" y="2367092"/>
            <a:ext cx="5106026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6172200" y="2367092"/>
            <a:ext cx="5105400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268103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5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35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2"/>
          </p:nvPr>
        </p:nvSpPr>
        <p:spPr>
          <a:xfrm>
            <a:off x="913774" y="3051012"/>
            <a:ext cx="5106027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body" idx="3"/>
          </p:nvPr>
        </p:nvSpPr>
        <p:spPr>
          <a:xfrm>
            <a:off x="6396423" y="2371018"/>
            <a:ext cx="4881804" cy="679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SzPts val="2600"/>
              <a:buNone/>
              <a:defRPr sz="2600" b="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body" idx="4"/>
          </p:nvPr>
        </p:nvSpPr>
        <p:spPr>
          <a:xfrm>
            <a:off x="6172200" y="3051012"/>
            <a:ext cx="5105401" cy="274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54" name="Google Shape;54;p35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90574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36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6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60" name="Google Shape;60;p36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61" name="Google Shape;61;p36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90723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37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7"/>
          <p:cNvSpPr txBox="1"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7"/>
          <p:cNvSpPr txBox="1">
            <a:spLocks noGrp="1"/>
          </p:cNvSpPr>
          <p:nvPr>
            <p:ph type="body" idx="1"/>
          </p:nvPr>
        </p:nvSpPr>
        <p:spPr>
          <a:xfrm>
            <a:off x="5078062" y="609600"/>
            <a:ext cx="6200163" cy="518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body" idx="2"/>
          </p:nvPr>
        </p:nvSpPr>
        <p:spPr>
          <a:xfrm>
            <a:off x="913774" y="2632852"/>
            <a:ext cx="3935689" cy="315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68" name="Google Shape;68;p37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69" name="Google Shape;69;p37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2924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38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8"/>
          <p:cNvSpPr txBox="1"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8"/>
          <p:cNvSpPr>
            <a:spLocks noGrp="1"/>
          </p:cNvSpPr>
          <p:nvPr>
            <p:ph type="pic" idx="2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>
            <a:off x="913794" y="2632852"/>
            <a:ext cx="5934949" cy="3158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96764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39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39"/>
          <p:cNvSpPr txBox="1"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>
            <a:spLocks noGrp="1"/>
          </p:cNvSpPr>
          <p:nvPr>
            <p:ph type="pic" idx="2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body" idx="1"/>
          </p:nvPr>
        </p:nvSpPr>
        <p:spPr>
          <a:xfrm>
            <a:off x="913774" y="5108728"/>
            <a:ext cx="10364452" cy="682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84" name="Google Shape;84;p3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85" name="Google Shape;85;p3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97798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0" descr="Droplets-HD-Content-R1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40"/>
          <p:cNvSpPr txBox="1"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wentieth Century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0"/>
          <p:cNvSpPr txBox="1">
            <a:spLocks noGrp="1"/>
          </p:cNvSpPr>
          <p:nvPr>
            <p:ph type="body" idx="1"/>
          </p:nvPr>
        </p:nvSpPr>
        <p:spPr>
          <a:xfrm>
            <a:off x="913775" y="4204821"/>
            <a:ext cx="10364452" cy="158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0" name="Google Shape;90;p40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91" name="Google Shape;91;p40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92" name="Google Shape;92;p40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8275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rgbClr val="B7B7B7"/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9" descr="\\DROBO-FS\QuickDrops\JB\PPTX NG\Droplets\LightingOverlay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0" y="-1"/>
            <a:ext cx="12192003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9"/>
          <p:cNvSpPr txBox="1"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wentieth Century"/>
              <a:buNone/>
              <a:defRPr sz="3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9" name="Google Shape;9;p29"/>
          <p:cNvSpPr txBox="1">
            <a:spLocks noGrp="1"/>
          </p:cNvSpPr>
          <p:nvPr>
            <p:ph type="dt" idx="10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0" name="Google Shape;10;p29"/>
          <p:cNvSpPr txBox="1">
            <a:spLocks noGrp="1"/>
          </p:cNvSpPr>
          <p:nvPr>
            <p:ph type="ftr" idx="11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  <p:sp>
        <p:nvSpPr>
          <p:cNvPr id="11" name="Google Shape;11;p29"/>
          <p:cNvSpPr txBox="1">
            <a:spLocks noGrp="1"/>
          </p:cNvSpPr>
          <p:nvPr>
            <p:ph type="sldNum" idx="12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entieth Century"/>
                <a:sym typeface="Twentieth Century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‹#›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4523062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44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2.jpe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jpe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517913" y="118497"/>
            <a:ext cx="76129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TRƯỜNG TRUNG HỌC </a:t>
            </a:r>
            <a:r>
              <a:rPr kumimoji="0" lang="en-US" altLang="vi-VN" sz="320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CƠ SỞ NGUYỄN VĨNH NGHIỆP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1483588" y="1484016"/>
            <a:ext cx="9239984" cy="2207756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00"/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CHÀO MỪNG CÁC EM ĐẾN VỚI TIẾT HỌC NGÀY HÔM NAY</a:t>
            </a:r>
          </a:p>
        </p:txBody>
      </p:sp>
      <p:grpSp>
        <p:nvGrpSpPr>
          <p:cNvPr id="6" name="Group 2"/>
          <p:cNvGrpSpPr>
            <a:grpSpLocks noChangeAspect="1"/>
          </p:cNvGrpSpPr>
          <p:nvPr/>
        </p:nvGrpSpPr>
        <p:grpSpPr bwMode="auto">
          <a:xfrm>
            <a:off x="2908071" y="3734567"/>
            <a:ext cx="5642394" cy="3371903"/>
            <a:chOff x="0" y="0"/>
            <a:chExt cx="5460" cy="3810"/>
          </a:xfrm>
        </p:grpSpPr>
        <p:sp>
          <p:nvSpPr>
            <p:cNvPr id="7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8" name="Freeform 4"/>
            <p:cNvSpPr>
              <a:spLocks/>
            </p:cNvSpPr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20"/>
            <p:cNvSpPr>
              <a:spLocks/>
            </p:cNvSpPr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3110621" y="3849880"/>
            <a:ext cx="7612951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NGỮ</a:t>
            </a:r>
            <a:r>
              <a:rPr kumimoji="0" lang="en-US" altLang="vi-VN" sz="44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VĂN 6</a:t>
            </a:r>
            <a:endParaRPr kumimoji="0" lang="en-US" altLang="vi-VN" sz="44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60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4328"/>
            <a:ext cx="509780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3067" y="677685"/>
            <a:ext cx="8659743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“tôi” đã nhận ra ý nghĩa gì của trải nghiệm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763" y="1246111"/>
            <a:ext cx="11029950" cy="10143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“tôi” đã nhận ra sau trải nghiệm ấy là bài học sâu sắc, cần nghe lời người lớn và chỉ nên bơi lội ở nơi an toàn, có sự giám sát của người lớn.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3183" y="2410328"/>
            <a:ext cx="988924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kinh nghiệm khi kể lại một trải nghiệm của bản thân: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5" y="3196572"/>
            <a:ext cx="2762250" cy="18057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86331" y="3326266"/>
            <a:ext cx="3999505" cy="5222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76366" y="3414957"/>
            <a:ext cx="4094823" cy="55335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0810" y="4099438"/>
            <a:ext cx="4035178" cy="11169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76367" y="4090152"/>
            <a:ext cx="4094822" cy="98328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49896" y="5536365"/>
            <a:ext cx="5492209" cy="52322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8" name="Diamond 17"/>
          <p:cNvSpPr/>
          <p:nvPr/>
        </p:nvSpPr>
        <p:spPr>
          <a:xfrm>
            <a:off x="51039" y="3425925"/>
            <a:ext cx="300038" cy="322939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iamond 18"/>
          <p:cNvSpPr/>
          <p:nvPr/>
        </p:nvSpPr>
        <p:spPr>
          <a:xfrm>
            <a:off x="51039" y="4375874"/>
            <a:ext cx="300038" cy="322939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iamond 19"/>
          <p:cNvSpPr/>
          <p:nvPr/>
        </p:nvSpPr>
        <p:spPr>
          <a:xfrm>
            <a:off x="7306946" y="4271556"/>
            <a:ext cx="300038" cy="322939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/>
          <p:cNvSpPr/>
          <p:nvPr/>
        </p:nvSpPr>
        <p:spPr>
          <a:xfrm>
            <a:off x="7306946" y="3501617"/>
            <a:ext cx="300038" cy="322939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/>
          <p:cNvSpPr/>
          <p:nvPr/>
        </p:nvSpPr>
        <p:spPr>
          <a:xfrm>
            <a:off x="2969355" y="5636505"/>
            <a:ext cx="300038" cy="322939"/>
          </a:xfrm>
          <a:prstGeom prst="diamond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0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/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5625" y="138411"/>
            <a:ext cx="7420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VIẾT THEO CÁC BƯỚC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219075" y="615001"/>
            <a:ext cx="6096000" cy="11169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B</a:t>
            </a:r>
            <a:r>
              <a:rPr lang="vi-VN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ước 2: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60758" y="1199776"/>
            <a:ext cx="2470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02796"/>
              </p:ext>
            </p:extLst>
          </p:nvPr>
        </p:nvGraphicFramePr>
        <p:xfrm>
          <a:off x="607218" y="1934103"/>
          <a:ext cx="10977564" cy="39601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48139">
                  <a:extLst>
                    <a:ext uri="{9D8B030D-6E8A-4147-A177-3AD203B41FA5}">
                      <a16:colId xmlns:a16="http://schemas.microsoft.com/office/drawing/2014/main" val="1212466779"/>
                    </a:ext>
                  </a:extLst>
                </a:gridCol>
                <a:gridCol w="4629425">
                  <a:extLst>
                    <a:ext uri="{9D8B030D-6E8A-4147-A177-3AD203B41FA5}">
                      <a16:colId xmlns:a16="http://schemas.microsoft.com/office/drawing/2014/main" val="38223978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ý: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9521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ở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? Khi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60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8933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ra? Theo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795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0719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2240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5647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5625" y="138411"/>
            <a:ext cx="7420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VIẾT THEO CÁC BƯỚC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629036" y="853454"/>
            <a:ext cx="6096000" cy="11169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5368" y="2346955"/>
            <a:ext cx="3700463" cy="23974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dàn ý bằng cách dựa vào các ý đã tìm được, sắp xếp lại theo ba phần lớn của bài văn, gồm: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24524" y="1871663"/>
            <a:ext cx="5176839" cy="9858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524" y="3052763"/>
            <a:ext cx="5176839" cy="9858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: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diễn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biến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chuyện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24524" y="4233863"/>
            <a:ext cx="5176839" cy="9858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2" idx="3"/>
            <a:endCxn id="3" idx="1"/>
          </p:cNvCxnSpPr>
          <p:nvPr/>
        </p:nvCxnSpPr>
        <p:spPr>
          <a:xfrm flipV="1">
            <a:off x="4745831" y="2364582"/>
            <a:ext cx="978693" cy="118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3"/>
            <a:endCxn id="8" idx="1"/>
          </p:cNvCxnSpPr>
          <p:nvPr/>
        </p:nvCxnSpPr>
        <p:spPr>
          <a:xfrm>
            <a:off x="4745831" y="3545681"/>
            <a:ext cx="978693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3"/>
            <a:endCxn id="9" idx="1"/>
          </p:cNvCxnSpPr>
          <p:nvPr/>
        </p:nvCxnSpPr>
        <p:spPr>
          <a:xfrm>
            <a:off x="4745831" y="3545681"/>
            <a:ext cx="978693" cy="11811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16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5625" y="138411"/>
            <a:ext cx="74207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 VIẾT THEO CÁC BƯỚC</a:t>
            </a:r>
          </a:p>
        </p:txBody>
      </p:sp>
      <p:sp>
        <p:nvSpPr>
          <p:cNvPr id="6" name="Rectangle 5"/>
          <p:cNvSpPr/>
          <p:nvPr/>
        </p:nvSpPr>
        <p:spPr>
          <a:xfrm>
            <a:off x="629036" y="853454"/>
            <a:ext cx="6096000" cy="11169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 B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ước 2: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 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036" y="1970426"/>
            <a:ext cx="10472352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dàn ý, viết thành bài văn kể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9036" y="3087398"/>
            <a:ext cx="1074381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rút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khoanh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tròn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Gạch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sai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).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97434" y="211072"/>
            <a:ext cx="3780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745" y="1055266"/>
            <a:ext cx="10979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Dựa vào bảng sau hãy tóm tắt nội dung của ba văn bản (làm vào vở)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450025"/>
              </p:ext>
            </p:extLst>
          </p:nvPr>
        </p:nvGraphicFramePr>
        <p:xfrm>
          <a:off x="903543" y="1776349"/>
          <a:ext cx="10567851" cy="4333094"/>
        </p:xfrm>
        <a:graphic>
          <a:graphicData uri="http://schemas.openxmlformats.org/drawingml/2006/table">
            <a:tbl>
              <a:tblPr firstRow="1" firstCol="1" bandRow="1"/>
              <a:tblGrid>
                <a:gridCol w="2932822">
                  <a:extLst>
                    <a:ext uri="{9D8B030D-6E8A-4147-A177-3AD203B41FA5}">
                      <a16:colId xmlns:a16="http://schemas.microsoft.com/office/drawing/2014/main" val="262266593"/>
                    </a:ext>
                  </a:extLst>
                </a:gridCol>
                <a:gridCol w="7635029">
                  <a:extLst>
                    <a:ext uri="{9D8B030D-6E8A-4147-A177-3AD203B41FA5}">
                      <a16:colId xmlns:a16="http://schemas.microsoft.com/office/drawing/2014/main" val="3350342412"/>
                    </a:ext>
                  </a:extLst>
                </a:gridCol>
              </a:tblGrid>
              <a:tr h="298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chính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6449452"/>
                  </a:ext>
                </a:extLst>
              </a:tr>
              <a:tr h="92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647342"/>
                  </a:ext>
                </a:extLst>
              </a:tr>
              <a:tr h="14983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000912"/>
                  </a:ext>
                </a:extLst>
              </a:tr>
              <a:tr h="1350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 nhắm mắt vừa mở cửa sổ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564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830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5963" y="211072"/>
            <a:ext cx="3780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</a:t>
            </a:r>
            <a:r>
              <a:rPr kumimoji="0" lang="en-US" sz="3600" b="1" i="0" u="none" strike="noStrike" kern="1200" cap="none" spc="0" normalizeH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02095" y="857403"/>
            <a:ext cx="6987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 tóm tắt nội dung chính của ba văn bản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634311"/>
              </p:ext>
            </p:extLst>
          </p:nvPr>
        </p:nvGraphicFramePr>
        <p:xfrm>
          <a:off x="583473" y="1524493"/>
          <a:ext cx="11025054" cy="5333507"/>
        </p:xfrm>
        <a:graphic>
          <a:graphicData uri="http://schemas.openxmlformats.org/drawingml/2006/table">
            <a:tbl>
              <a:tblPr firstRow="1" firstCol="1" bandRow="1"/>
              <a:tblGrid>
                <a:gridCol w="2834644">
                  <a:extLst>
                    <a:ext uri="{9D8B030D-6E8A-4147-A177-3AD203B41FA5}">
                      <a16:colId xmlns:a16="http://schemas.microsoft.com/office/drawing/2014/main" val="2280318110"/>
                    </a:ext>
                  </a:extLst>
                </a:gridCol>
                <a:gridCol w="8190410">
                  <a:extLst>
                    <a:ext uri="{9D8B030D-6E8A-4147-A177-3AD203B41FA5}">
                      <a16:colId xmlns:a16="http://schemas.microsoft.com/office/drawing/2014/main" val="67269144"/>
                    </a:ext>
                  </a:extLst>
                </a:gridCol>
              </a:tblGrid>
              <a:tr h="2983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94151"/>
                  </a:ext>
                </a:extLst>
              </a:tr>
              <a:tr h="9299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Mèn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cường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xốc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Choắt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Mèn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4282918"/>
                  </a:ext>
                </a:extLst>
              </a:tr>
              <a:tr h="11122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xóm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Bờ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Giậu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Bọ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Dừa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tạm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khiến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nhớ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7510697"/>
                  </a:ext>
                </a:extLst>
              </a:tr>
              <a:tr h="13509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sổ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Truyển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nhắm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sờ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ngửi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đoán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món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 Qua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920" marR="43920" marT="43920" marB="4392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7683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344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05963" y="211072"/>
            <a:ext cx="37800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CHỦ</a:t>
            </a:r>
            <a:r>
              <a:rPr kumimoji="0" lang="en-US" sz="3600" b="1" i="0" u="none" strike="noStrike" kern="1200" cap="none" spc="0" normalizeH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ĐỀ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1446" y="857403"/>
            <a:ext cx="108291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Theo em, cách cảm nhận cuộc sống của các nhân vật trong ba văn bản trên có gì giống và khác nhau.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343768"/>
              </p:ext>
            </p:extLst>
          </p:nvPr>
        </p:nvGraphicFramePr>
        <p:xfrm>
          <a:off x="455907" y="1851370"/>
          <a:ext cx="11280185" cy="4617149"/>
        </p:xfrm>
        <a:graphic>
          <a:graphicData uri="http://schemas.openxmlformats.org/drawingml/2006/table">
            <a:tbl>
              <a:tblPr firstRow="1" firstCol="1" bandRow="1"/>
              <a:tblGrid>
                <a:gridCol w="2136184">
                  <a:extLst>
                    <a:ext uri="{9D8B030D-6E8A-4147-A177-3AD203B41FA5}">
                      <a16:colId xmlns:a16="http://schemas.microsoft.com/office/drawing/2014/main" val="4253769348"/>
                    </a:ext>
                  </a:extLst>
                </a:gridCol>
                <a:gridCol w="3264442">
                  <a:extLst>
                    <a:ext uri="{9D8B030D-6E8A-4147-A177-3AD203B41FA5}">
                      <a16:colId xmlns:a16="http://schemas.microsoft.com/office/drawing/2014/main" val="2132913912"/>
                    </a:ext>
                  </a:extLst>
                </a:gridCol>
                <a:gridCol w="2540481">
                  <a:extLst>
                    <a:ext uri="{9D8B030D-6E8A-4147-A177-3AD203B41FA5}">
                      <a16:colId xmlns:a16="http://schemas.microsoft.com/office/drawing/2014/main" val="3165568026"/>
                    </a:ext>
                  </a:extLst>
                </a:gridCol>
                <a:gridCol w="3339078">
                  <a:extLst>
                    <a:ext uri="{9D8B030D-6E8A-4147-A177-3AD203B41FA5}">
                      <a16:colId xmlns:a16="http://schemas.microsoft.com/office/drawing/2014/main" val="197491158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Dế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Mèn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400" b="1" i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Bọ Dừa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Giọt sương đêm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Nhân vật “tôi”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i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Vừa nhắm mắt vừa mở cửa sổ</a:t>
                      </a: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933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Điểm giống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mỗi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746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Nét khác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đã trải qua vấp ngã, sai lầm khiến bản thân phải ân hận. Từ đó rút ra được bài học cho chính mình.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45390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2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2213" y="211072"/>
            <a:ext cx="19075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8018" y="984296"/>
            <a:ext cx="101759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Trong ba văn bản trên, văn bản nào thuộc thể loại truyện đồng thoại? Dựa vào đâu, em cho là như vậy?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5363" y="2207866"/>
            <a:ext cx="10201275" cy="26776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nhắm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 algn="just"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2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33682" y="211072"/>
            <a:ext cx="19075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647" y="857403"/>
            <a:ext cx="109222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Vẽ sơ đồ sau vào vở và điền vào những đặc điểm của kiểu bài kể lại một trải nghiệm của bản thân.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Soạn văn chân trời sáng tạo văn 6 bài 4: Ôn tập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074" y="2194560"/>
            <a:ext cx="8281851" cy="43891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4053756" y="1710648"/>
            <a:ext cx="40844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 ĐỒ TƯ DUY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rgbClr val="44546A">
                    <a:lumMod val="75000"/>
                  </a:srgbClr>
                </a:solidFill>
                <a:prstDash val="solid"/>
              </a:ln>
              <a:pattFill prst="dkUpDiag">
                <a:fgClr>
                  <a:srgbClr val="44546A"/>
                </a:fgClr>
                <a:bgClr>
                  <a:srgbClr val="44546A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546A">
                    <a:lumMod val="75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65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2447" y="285445"/>
            <a:ext cx="8172430" cy="1085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rút ra bài học kinh nghiệm gì về cách kể lại một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 nghiệm của bản thân.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40825" y="1238778"/>
            <a:ext cx="1510350" cy="52225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  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5318" y="2067478"/>
            <a:ext cx="10901363" cy="31662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học kinh nghiệm về cách kể lại một trải nghiệm của bản thân 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1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56D53-9A1C-4B24-891D-AB3DC5D57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0A9CF9-F325-48A1-A451-015F41CBA8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DA2F84-BF27-4F7F-AC0D-B2542A611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88" y="132523"/>
            <a:ext cx="11154616" cy="66128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5E3BF3-D93E-4A01-977C-9AA0003D0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11" y="1709530"/>
            <a:ext cx="8153349" cy="480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533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7712" y="280534"/>
            <a:ext cx="10396538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những gì đã học trong bài này, em nghĩ gì về ý nghĩa của trải nghiệm đối với cuộc sống của chúng ta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8225" y="1593073"/>
            <a:ext cx="10115550" cy="239745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những bài học này, m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rằng trong cuộc sống những trải nghiệm sẽ giúp ta có thêm kinh nghiệm sống, cảm nhận thiên nhiên, con người và cuộc sống trọn vẹn hơn. Từ đó, c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được những giá trị trong cuộc sống và hoàn thiện nhân cách, tâm hồn mình hơn.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8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474" y="4174640"/>
            <a:ext cx="3580549" cy="1881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592042" y="324147"/>
            <a:ext cx="5265095" cy="7694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HƯỚNG DẪN TỰ HỌC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0"/>
            <a:ext cx="2914650" cy="6858000"/>
            <a:chOff x="0" y="0"/>
            <a:chExt cx="291465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2914650" cy="6858000"/>
            </a:xfrm>
            <a:prstGeom prst="rect">
              <a:avLst/>
            </a:prstGeom>
            <a:blipFill>
              <a:blip r:embed="rId4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Triangle 6"/>
            <p:cNvSpPr/>
            <p:nvPr/>
          </p:nvSpPr>
          <p:spPr>
            <a:xfrm rot="10800000">
              <a:off x="0" y="4200524"/>
              <a:ext cx="2914650" cy="2657475"/>
            </a:xfrm>
            <a:prstGeom prst="rtTriangle">
              <a:avLst/>
            </a:prstGeom>
            <a:blipFill>
              <a:blip r:embed="rId5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485775" y="1443036"/>
              <a:ext cx="1828800" cy="1571627"/>
            </a:xfrm>
            <a:prstGeom prst="ellipse">
              <a:avLst/>
            </a:prstGeom>
            <a:blipFill>
              <a:blip r:embed="rId6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3042388" y="1638089"/>
            <a:ext cx="8110536" cy="240527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Triangle 10"/>
          <p:cNvSpPr/>
          <p:nvPr/>
        </p:nvSpPr>
        <p:spPr>
          <a:xfrm rot="10800000">
            <a:off x="11252940" y="9813"/>
            <a:ext cx="914400" cy="914400"/>
          </a:xfrm>
          <a:prstGeom prst="rtTriangle">
            <a:avLst/>
          </a:prstGeom>
          <a:blipFill>
            <a:blip r:embed="rId8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rot="10800000">
            <a:off x="11219606" y="47909"/>
            <a:ext cx="914400" cy="914400"/>
          </a:xfrm>
          <a:prstGeom prst="rtTriangl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>
          <a:xfrm>
            <a:off x="2914650" y="5943600"/>
            <a:ext cx="914400" cy="914400"/>
          </a:xfrm>
          <a:prstGeom prst="rtTriangle">
            <a:avLst/>
          </a:prstGeom>
          <a:blipFill>
            <a:blip r:embed="rId9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Triangle 13"/>
          <p:cNvSpPr/>
          <p:nvPr/>
        </p:nvSpPr>
        <p:spPr>
          <a:xfrm rot="16200000">
            <a:off x="11247330" y="5924550"/>
            <a:ext cx="914400" cy="914400"/>
          </a:xfrm>
          <a:prstGeom prst="rtTriangl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7865" y="4587864"/>
            <a:ext cx="4431670" cy="1685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Right Triangle 15"/>
          <p:cNvSpPr/>
          <p:nvPr/>
        </p:nvSpPr>
        <p:spPr>
          <a:xfrm rot="16200000">
            <a:off x="11192086" y="5873746"/>
            <a:ext cx="914400" cy="914400"/>
          </a:xfrm>
          <a:prstGeom prst="rtTriangl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>
            <a:off x="2971479" y="5902322"/>
            <a:ext cx="914400" cy="914400"/>
          </a:xfrm>
          <a:prstGeom prst="rtTriangle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08C1-07DA-42C7-B899-B4523092AC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B66010-58B9-4B5A-8BCE-C0A41D2527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ideoplayback (7)">
            <a:hlinkClick r:id="" action="ppaction://media"/>
            <a:extLst>
              <a:ext uri="{FF2B5EF4-FFF2-40B4-BE49-F238E27FC236}">
                <a16:creationId xmlns:a16="http://schemas.microsoft.com/office/drawing/2014/main" id="{E5B0208A-8199-4702-8CA3-5CDD719D9B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17902"/>
            <a:ext cx="10668000" cy="47703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5140E-A4F1-4E8B-AFE9-3759A330BD21}"/>
              </a:ext>
            </a:extLst>
          </p:cNvPr>
          <p:cNvSpPr txBox="1"/>
          <p:nvPr/>
        </p:nvSpPr>
        <p:spPr>
          <a:xfrm>
            <a:off x="4055165" y="469788"/>
            <a:ext cx="781878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6C157"/>
                </a:solidFill>
                <a:effectLst/>
                <a:uLnTx/>
                <a:uFillTx/>
                <a:latin typeface="Twentieth Century"/>
                <a:ea typeface="Twentieth Century"/>
                <a:cs typeface="Twentieth Century"/>
                <a:sym typeface="Twentieth Century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70328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0304" y="1093938"/>
            <a:ext cx="12011696" cy="226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 4: NHỮNG TRẢI NGHIỆM TRONG ĐỜI</a:t>
            </a:r>
          </a:p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B- VIẾT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kern="18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kern="18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346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t="9063" b="9063"/>
          <a:stretch/>
        </p:blipFill>
        <p:spPr>
          <a:xfrm>
            <a:off x="0" y="0"/>
            <a:ext cx="12168294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/>
          <p:nvPr/>
        </p:nvSpPr>
        <p:spPr>
          <a:xfrm>
            <a:off x="623872" y="3872972"/>
            <a:ext cx="109205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Cuộc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một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chuỗi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tạo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niềm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hạnh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phúc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mang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nuối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tiếc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, day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dứt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đều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bài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học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giá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trình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khôn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trưởng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chúng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ta.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  <a:tabLst>
                <a:tab pos="1386840" algn="l"/>
              </a:tabLst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Hôm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nay,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sẽ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lại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mà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qua.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Những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giúp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chúng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ta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trưởng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hơn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như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nào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026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0"/>
            <a:ext cx="7989194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TIẾT 53-54: VIẾT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kern="1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5738" y="1014380"/>
            <a:ext cx="710592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nghiệm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2629296" y="1685860"/>
            <a:ext cx="6933407" cy="849644"/>
          </a:xfrm>
          <a:custGeom>
            <a:avLst/>
            <a:gdLst>
              <a:gd name="connsiteX0" fmla="*/ 0 w 2312987"/>
              <a:gd name="connsiteY0" fmla="*/ 98425 h 984250"/>
              <a:gd name="connsiteX1" fmla="*/ 98425 w 2312987"/>
              <a:gd name="connsiteY1" fmla="*/ 0 h 984250"/>
              <a:gd name="connsiteX2" fmla="*/ 2214562 w 2312987"/>
              <a:gd name="connsiteY2" fmla="*/ 0 h 984250"/>
              <a:gd name="connsiteX3" fmla="*/ 2312987 w 2312987"/>
              <a:gd name="connsiteY3" fmla="*/ 98425 h 984250"/>
              <a:gd name="connsiteX4" fmla="*/ 2312987 w 2312987"/>
              <a:gd name="connsiteY4" fmla="*/ 885825 h 984250"/>
              <a:gd name="connsiteX5" fmla="*/ 2214562 w 2312987"/>
              <a:gd name="connsiteY5" fmla="*/ 984250 h 984250"/>
              <a:gd name="connsiteX6" fmla="*/ 98425 w 2312987"/>
              <a:gd name="connsiteY6" fmla="*/ 984250 h 984250"/>
              <a:gd name="connsiteX7" fmla="*/ 0 w 2312987"/>
              <a:gd name="connsiteY7" fmla="*/ 885825 h 984250"/>
              <a:gd name="connsiteX8" fmla="*/ 0 w 2312987"/>
              <a:gd name="connsiteY8" fmla="*/ 98425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7" h="984250">
                <a:moveTo>
                  <a:pt x="0" y="98425"/>
                </a:moveTo>
                <a:cubicBezTo>
                  <a:pt x="0" y="44066"/>
                  <a:pt x="44066" y="0"/>
                  <a:pt x="98425" y="0"/>
                </a:cubicBezTo>
                <a:lnTo>
                  <a:pt x="2214562" y="0"/>
                </a:lnTo>
                <a:cubicBezTo>
                  <a:pt x="2268921" y="0"/>
                  <a:pt x="2312987" y="44066"/>
                  <a:pt x="2312987" y="98425"/>
                </a:cubicBezTo>
                <a:lnTo>
                  <a:pt x="2312987" y="885825"/>
                </a:lnTo>
                <a:cubicBezTo>
                  <a:pt x="2312987" y="940184"/>
                  <a:pt x="2268921" y="984250"/>
                  <a:pt x="2214562" y="984250"/>
                </a:cubicBezTo>
                <a:lnTo>
                  <a:pt x="98425" y="984250"/>
                </a:lnTo>
                <a:cubicBezTo>
                  <a:pt x="44066" y="984250"/>
                  <a:pt x="0" y="940184"/>
                  <a:pt x="0" y="885825"/>
                </a:cubicBezTo>
                <a:lnTo>
                  <a:pt x="0" y="9842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408" tIns="97408" rIns="97408" bIns="974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reeform 8"/>
          <p:cNvSpPr/>
          <p:nvPr/>
        </p:nvSpPr>
        <p:spPr>
          <a:xfrm>
            <a:off x="5432162" y="2588607"/>
            <a:ext cx="1327675" cy="318617"/>
          </a:xfrm>
          <a:custGeom>
            <a:avLst/>
            <a:gdLst>
              <a:gd name="connsiteX0" fmla="*/ 0 w 369093"/>
              <a:gd name="connsiteY0" fmla="*/ 88582 h 442912"/>
              <a:gd name="connsiteX1" fmla="*/ 184547 w 369093"/>
              <a:gd name="connsiteY1" fmla="*/ 88582 h 442912"/>
              <a:gd name="connsiteX2" fmla="*/ 184547 w 369093"/>
              <a:gd name="connsiteY2" fmla="*/ 0 h 442912"/>
              <a:gd name="connsiteX3" fmla="*/ 369093 w 369093"/>
              <a:gd name="connsiteY3" fmla="*/ 221456 h 442912"/>
              <a:gd name="connsiteX4" fmla="*/ 184547 w 369093"/>
              <a:gd name="connsiteY4" fmla="*/ 442912 h 442912"/>
              <a:gd name="connsiteX5" fmla="*/ 184547 w 369093"/>
              <a:gd name="connsiteY5" fmla="*/ 354330 h 442912"/>
              <a:gd name="connsiteX6" fmla="*/ 0 w 369093"/>
              <a:gd name="connsiteY6" fmla="*/ 354330 h 442912"/>
              <a:gd name="connsiteX7" fmla="*/ 0 w 369093"/>
              <a:gd name="connsiteY7" fmla="*/ 88582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093" h="442912">
                <a:moveTo>
                  <a:pt x="295274" y="1"/>
                </a:moveTo>
                <a:lnTo>
                  <a:pt x="295274" y="221457"/>
                </a:lnTo>
                <a:lnTo>
                  <a:pt x="369093" y="221457"/>
                </a:lnTo>
                <a:lnTo>
                  <a:pt x="184547" y="442911"/>
                </a:lnTo>
                <a:lnTo>
                  <a:pt x="0" y="221457"/>
                </a:lnTo>
                <a:lnTo>
                  <a:pt x="73819" y="221457"/>
                </a:lnTo>
                <a:lnTo>
                  <a:pt x="73819" y="1"/>
                </a:lnTo>
                <a:lnTo>
                  <a:pt x="295274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583" tIns="0" rIns="88582" bIns="1107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0" name="Freeform 9"/>
          <p:cNvSpPr/>
          <p:nvPr/>
        </p:nvSpPr>
        <p:spPr>
          <a:xfrm>
            <a:off x="2629296" y="2960326"/>
            <a:ext cx="6933407" cy="849644"/>
          </a:xfrm>
          <a:custGeom>
            <a:avLst/>
            <a:gdLst>
              <a:gd name="connsiteX0" fmla="*/ 0 w 2312987"/>
              <a:gd name="connsiteY0" fmla="*/ 98425 h 984250"/>
              <a:gd name="connsiteX1" fmla="*/ 98425 w 2312987"/>
              <a:gd name="connsiteY1" fmla="*/ 0 h 984250"/>
              <a:gd name="connsiteX2" fmla="*/ 2214562 w 2312987"/>
              <a:gd name="connsiteY2" fmla="*/ 0 h 984250"/>
              <a:gd name="connsiteX3" fmla="*/ 2312987 w 2312987"/>
              <a:gd name="connsiteY3" fmla="*/ 98425 h 984250"/>
              <a:gd name="connsiteX4" fmla="*/ 2312987 w 2312987"/>
              <a:gd name="connsiteY4" fmla="*/ 885825 h 984250"/>
              <a:gd name="connsiteX5" fmla="*/ 2214562 w 2312987"/>
              <a:gd name="connsiteY5" fmla="*/ 984250 h 984250"/>
              <a:gd name="connsiteX6" fmla="*/ 98425 w 2312987"/>
              <a:gd name="connsiteY6" fmla="*/ 984250 h 984250"/>
              <a:gd name="connsiteX7" fmla="*/ 0 w 2312987"/>
              <a:gd name="connsiteY7" fmla="*/ 885825 h 984250"/>
              <a:gd name="connsiteX8" fmla="*/ 0 w 2312987"/>
              <a:gd name="connsiteY8" fmla="*/ 98425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7" h="984250">
                <a:moveTo>
                  <a:pt x="0" y="98425"/>
                </a:moveTo>
                <a:cubicBezTo>
                  <a:pt x="0" y="44066"/>
                  <a:pt x="44066" y="0"/>
                  <a:pt x="98425" y="0"/>
                </a:cubicBezTo>
                <a:lnTo>
                  <a:pt x="2214562" y="0"/>
                </a:lnTo>
                <a:cubicBezTo>
                  <a:pt x="2268921" y="0"/>
                  <a:pt x="2312987" y="44066"/>
                  <a:pt x="2312987" y="98425"/>
                </a:cubicBezTo>
                <a:lnTo>
                  <a:pt x="2312987" y="885825"/>
                </a:lnTo>
                <a:cubicBezTo>
                  <a:pt x="2312987" y="940184"/>
                  <a:pt x="2268921" y="984250"/>
                  <a:pt x="2214562" y="984250"/>
                </a:cubicBezTo>
                <a:lnTo>
                  <a:pt x="98425" y="984250"/>
                </a:lnTo>
                <a:cubicBezTo>
                  <a:pt x="44066" y="984250"/>
                  <a:pt x="0" y="940184"/>
                  <a:pt x="0" y="885825"/>
                </a:cubicBezTo>
                <a:lnTo>
                  <a:pt x="0" y="9842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408" tIns="97408" rIns="97408" bIns="974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Freeform 10"/>
          <p:cNvSpPr/>
          <p:nvPr/>
        </p:nvSpPr>
        <p:spPr>
          <a:xfrm>
            <a:off x="5432162" y="3863074"/>
            <a:ext cx="1327675" cy="318617"/>
          </a:xfrm>
          <a:custGeom>
            <a:avLst/>
            <a:gdLst>
              <a:gd name="connsiteX0" fmla="*/ 0 w 369093"/>
              <a:gd name="connsiteY0" fmla="*/ 88582 h 442912"/>
              <a:gd name="connsiteX1" fmla="*/ 184547 w 369093"/>
              <a:gd name="connsiteY1" fmla="*/ 88582 h 442912"/>
              <a:gd name="connsiteX2" fmla="*/ 184547 w 369093"/>
              <a:gd name="connsiteY2" fmla="*/ 0 h 442912"/>
              <a:gd name="connsiteX3" fmla="*/ 369093 w 369093"/>
              <a:gd name="connsiteY3" fmla="*/ 221456 h 442912"/>
              <a:gd name="connsiteX4" fmla="*/ 184547 w 369093"/>
              <a:gd name="connsiteY4" fmla="*/ 442912 h 442912"/>
              <a:gd name="connsiteX5" fmla="*/ 184547 w 369093"/>
              <a:gd name="connsiteY5" fmla="*/ 354330 h 442912"/>
              <a:gd name="connsiteX6" fmla="*/ 0 w 369093"/>
              <a:gd name="connsiteY6" fmla="*/ 354330 h 442912"/>
              <a:gd name="connsiteX7" fmla="*/ 0 w 369093"/>
              <a:gd name="connsiteY7" fmla="*/ 88582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093" h="442912">
                <a:moveTo>
                  <a:pt x="295274" y="1"/>
                </a:moveTo>
                <a:lnTo>
                  <a:pt x="295274" y="221457"/>
                </a:lnTo>
                <a:lnTo>
                  <a:pt x="369093" y="221457"/>
                </a:lnTo>
                <a:lnTo>
                  <a:pt x="184547" y="442911"/>
                </a:lnTo>
                <a:lnTo>
                  <a:pt x="0" y="221457"/>
                </a:lnTo>
                <a:lnTo>
                  <a:pt x="73819" y="221457"/>
                </a:lnTo>
                <a:lnTo>
                  <a:pt x="73819" y="1"/>
                </a:lnTo>
                <a:lnTo>
                  <a:pt x="295274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583" tIns="0" rIns="88582" bIns="1107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2" name="Freeform 11"/>
          <p:cNvSpPr/>
          <p:nvPr/>
        </p:nvSpPr>
        <p:spPr>
          <a:xfrm>
            <a:off x="2629296" y="4234794"/>
            <a:ext cx="6933407" cy="849644"/>
          </a:xfrm>
          <a:custGeom>
            <a:avLst/>
            <a:gdLst>
              <a:gd name="connsiteX0" fmla="*/ 0 w 2312987"/>
              <a:gd name="connsiteY0" fmla="*/ 98425 h 984250"/>
              <a:gd name="connsiteX1" fmla="*/ 98425 w 2312987"/>
              <a:gd name="connsiteY1" fmla="*/ 0 h 984250"/>
              <a:gd name="connsiteX2" fmla="*/ 2214562 w 2312987"/>
              <a:gd name="connsiteY2" fmla="*/ 0 h 984250"/>
              <a:gd name="connsiteX3" fmla="*/ 2312987 w 2312987"/>
              <a:gd name="connsiteY3" fmla="*/ 98425 h 984250"/>
              <a:gd name="connsiteX4" fmla="*/ 2312987 w 2312987"/>
              <a:gd name="connsiteY4" fmla="*/ 885825 h 984250"/>
              <a:gd name="connsiteX5" fmla="*/ 2214562 w 2312987"/>
              <a:gd name="connsiteY5" fmla="*/ 984250 h 984250"/>
              <a:gd name="connsiteX6" fmla="*/ 98425 w 2312987"/>
              <a:gd name="connsiteY6" fmla="*/ 984250 h 984250"/>
              <a:gd name="connsiteX7" fmla="*/ 0 w 2312987"/>
              <a:gd name="connsiteY7" fmla="*/ 885825 h 984250"/>
              <a:gd name="connsiteX8" fmla="*/ 0 w 2312987"/>
              <a:gd name="connsiteY8" fmla="*/ 98425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7" h="984250">
                <a:moveTo>
                  <a:pt x="0" y="98425"/>
                </a:moveTo>
                <a:cubicBezTo>
                  <a:pt x="0" y="44066"/>
                  <a:pt x="44066" y="0"/>
                  <a:pt x="98425" y="0"/>
                </a:cubicBezTo>
                <a:lnTo>
                  <a:pt x="2214562" y="0"/>
                </a:lnTo>
                <a:cubicBezTo>
                  <a:pt x="2268921" y="0"/>
                  <a:pt x="2312987" y="44066"/>
                  <a:pt x="2312987" y="98425"/>
                </a:cubicBezTo>
                <a:lnTo>
                  <a:pt x="2312987" y="885825"/>
                </a:lnTo>
                <a:cubicBezTo>
                  <a:pt x="2312987" y="940184"/>
                  <a:pt x="2268921" y="984250"/>
                  <a:pt x="2214562" y="984250"/>
                </a:cubicBezTo>
                <a:lnTo>
                  <a:pt x="98425" y="984250"/>
                </a:lnTo>
                <a:cubicBezTo>
                  <a:pt x="44066" y="984250"/>
                  <a:pt x="0" y="940184"/>
                  <a:pt x="0" y="885825"/>
                </a:cubicBezTo>
                <a:lnTo>
                  <a:pt x="0" y="9842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408" tIns="97408" rIns="97408" bIns="974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endPara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432162" y="5137540"/>
            <a:ext cx="1327675" cy="318617"/>
          </a:xfrm>
          <a:custGeom>
            <a:avLst/>
            <a:gdLst>
              <a:gd name="connsiteX0" fmla="*/ 0 w 369093"/>
              <a:gd name="connsiteY0" fmla="*/ 88582 h 442912"/>
              <a:gd name="connsiteX1" fmla="*/ 184547 w 369093"/>
              <a:gd name="connsiteY1" fmla="*/ 88582 h 442912"/>
              <a:gd name="connsiteX2" fmla="*/ 184547 w 369093"/>
              <a:gd name="connsiteY2" fmla="*/ 0 h 442912"/>
              <a:gd name="connsiteX3" fmla="*/ 369093 w 369093"/>
              <a:gd name="connsiteY3" fmla="*/ 221456 h 442912"/>
              <a:gd name="connsiteX4" fmla="*/ 184547 w 369093"/>
              <a:gd name="connsiteY4" fmla="*/ 442912 h 442912"/>
              <a:gd name="connsiteX5" fmla="*/ 184547 w 369093"/>
              <a:gd name="connsiteY5" fmla="*/ 354330 h 442912"/>
              <a:gd name="connsiteX6" fmla="*/ 0 w 369093"/>
              <a:gd name="connsiteY6" fmla="*/ 354330 h 442912"/>
              <a:gd name="connsiteX7" fmla="*/ 0 w 369093"/>
              <a:gd name="connsiteY7" fmla="*/ 88582 h 442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9093" h="442912">
                <a:moveTo>
                  <a:pt x="295274" y="1"/>
                </a:moveTo>
                <a:lnTo>
                  <a:pt x="295274" y="221457"/>
                </a:lnTo>
                <a:lnTo>
                  <a:pt x="369093" y="221457"/>
                </a:lnTo>
                <a:lnTo>
                  <a:pt x="184547" y="442911"/>
                </a:lnTo>
                <a:lnTo>
                  <a:pt x="0" y="221457"/>
                </a:lnTo>
                <a:lnTo>
                  <a:pt x="73819" y="221457"/>
                </a:lnTo>
                <a:lnTo>
                  <a:pt x="73819" y="1"/>
                </a:lnTo>
                <a:lnTo>
                  <a:pt x="295274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8583" tIns="0" rIns="88582" bIns="11072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4" name="Freeform 13"/>
          <p:cNvSpPr/>
          <p:nvPr/>
        </p:nvSpPr>
        <p:spPr>
          <a:xfrm>
            <a:off x="2629296" y="5509259"/>
            <a:ext cx="6933407" cy="977265"/>
          </a:xfrm>
          <a:custGeom>
            <a:avLst/>
            <a:gdLst>
              <a:gd name="connsiteX0" fmla="*/ 0 w 2312987"/>
              <a:gd name="connsiteY0" fmla="*/ 98425 h 984250"/>
              <a:gd name="connsiteX1" fmla="*/ 98425 w 2312987"/>
              <a:gd name="connsiteY1" fmla="*/ 0 h 984250"/>
              <a:gd name="connsiteX2" fmla="*/ 2214562 w 2312987"/>
              <a:gd name="connsiteY2" fmla="*/ 0 h 984250"/>
              <a:gd name="connsiteX3" fmla="*/ 2312987 w 2312987"/>
              <a:gd name="connsiteY3" fmla="*/ 98425 h 984250"/>
              <a:gd name="connsiteX4" fmla="*/ 2312987 w 2312987"/>
              <a:gd name="connsiteY4" fmla="*/ 885825 h 984250"/>
              <a:gd name="connsiteX5" fmla="*/ 2214562 w 2312987"/>
              <a:gd name="connsiteY5" fmla="*/ 984250 h 984250"/>
              <a:gd name="connsiteX6" fmla="*/ 98425 w 2312987"/>
              <a:gd name="connsiteY6" fmla="*/ 984250 h 984250"/>
              <a:gd name="connsiteX7" fmla="*/ 0 w 2312987"/>
              <a:gd name="connsiteY7" fmla="*/ 885825 h 984250"/>
              <a:gd name="connsiteX8" fmla="*/ 0 w 2312987"/>
              <a:gd name="connsiteY8" fmla="*/ 98425 h 9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12987" h="984250">
                <a:moveTo>
                  <a:pt x="0" y="98425"/>
                </a:moveTo>
                <a:cubicBezTo>
                  <a:pt x="0" y="44066"/>
                  <a:pt x="44066" y="0"/>
                  <a:pt x="98425" y="0"/>
                </a:cubicBezTo>
                <a:lnTo>
                  <a:pt x="2214562" y="0"/>
                </a:lnTo>
                <a:cubicBezTo>
                  <a:pt x="2268921" y="0"/>
                  <a:pt x="2312987" y="44066"/>
                  <a:pt x="2312987" y="98425"/>
                </a:cubicBezTo>
                <a:lnTo>
                  <a:pt x="2312987" y="885825"/>
                </a:lnTo>
                <a:cubicBezTo>
                  <a:pt x="2312987" y="940184"/>
                  <a:pt x="2268921" y="984250"/>
                  <a:pt x="2214562" y="984250"/>
                </a:cubicBezTo>
                <a:lnTo>
                  <a:pt x="98425" y="984250"/>
                </a:lnTo>
                <a:cubicBezTo>
                  <a:pt x="44066" y="984250"/>
                  <a:pt x="0" y="940184"/>
                  <a:pt x="0" y="885825"/>
                </a:cubicBezTo>
                <a:lnTo>
                  <a:pt x="0" y="98425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7408" tIns="97408" rIns="97408" bIns="97408" numCol="1" spcCol="1270" anchor="ctr" anchorCtr="0">
            <a:noAutofit/>
          </a:bodyPr>
          <a:lstStyle/>
          <a:p>
            <a:pPr lvl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800" kern="1200" dirty="0" err="1"/>
              <a:t>ười</a:t>
            </a:r>
            <a:r>
              <a:rPr lang="en-US" sz="2800" kern="1200" dirty="0"/>
              <a:t> </a:t>
            </a:r>
            <a:r>
              <a:rPr lang="en-US" sz="2800" kern="1200" dirty="0" err="1"/>
              <a:t>viết</a:t>
            </a:r>
            <a:r>
              <a:rPr lang="en-US" sz="2800" kern="1200" dirty="0"/>
              <a:t> </a:t>
            </a:r>
            <a:r>
              <a:rPr lang="en-US" sz="2800" kern="1200" dirty="0" err="1"/>
              <a:t>trước</a:t>
            </a:r>
            <a:r>
              <a:rPr lang="en-US" sz="2800" kern="1200" dirty="0"/>
              <a:t> </a:t>
            </a:r>
            <a:r>
              <a:rPr lang="en-US" sz="2800" kern="1200" dirty="0" err="1"/>
              <a:t>sự</a:t>
            </a:r>
            <a:r>
              <a:rPr lang="en-US" sz="2800" kern="1200" dirty="0"/>
              <a:t> </a:t>
            </a:r>
            <a:r>
              <a:rPr lang="en-US" sz="2800" kern="1200" dirty="0" err="1"/>
              <a:t>việc</a:t>
            </a:r>
            <a:r>
              <a:rPr lang="en-US" sz="2800" kern="1200" dirty="0"/>
              <a:t> </a:t>
            </a:r>
            <a:r>
              <a:rPr lang="en-US" sz="2800" kern="1200" dirty="0" err="1"/>
              <a:t>được</a:t>
            </a:r>
            <a:r>
              <a:rPr lang="en-US" sz="2800" kern="1200" dirty="0"/>
              <a:t> </a:t>
            </a:r>
            <a:r>
              <a:rPr lang="en-US" sz="2800" kern="1200" dirty="0" err="1"/>
              <a:t>kể</a:t>
            </a:r>
            <a:r>
              <a:rPr lang="en-US" sz="2800" kern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30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4328"/>
            <a:ext cx="509780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755" y="995026"/>
            <a:ext cx="2795462" cy="95410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perspectiveContrastingRightFacing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3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3843" y="2423889"/>
            <a:ext cx="3148748" cy="2049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Diamond 9"/>
          <p:cNvSpPr/>
          <p:nvPr/>
        </p:nvSpPr>
        <p:spPr>
          <a:xfrm>
            <a:off x="4758983" y="3134444"/>
            <a:ext cx="914400" cy="914400"/>
          </a:xfrm>
          <a:prstGeom prst="diamond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Diamond 10"/>
          <p:cNvSpPr/>
          <p:nvPr/>
        </p:nvSpPr>
        <p:spPr>
          <a:xfrm>
            <a:off x="4758983" y="4627683"/>
            <a:ext cx="914400" cy="914400"/>
          </a:xfrm>
          <a:prstGeom prst="diamond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Diamond 11"/>
          <p:cNvSpPr/>
          <p:nvPr/>
        </p:nvSpPr>
        <p:spPr>
          <a:xfrm>
            <a:off x="4758983" y="1781667"/>
            <a:ext cx="914400" cy="914400"/>
          </a:xfrm>
          <a:prstGeom prst="diamond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Diamond 12"/>
          <p:cNvSpPr/>
          <p:nvPr/>
        </p:nvSpPr>
        <p:spPr>
          <a:xfrm>
            <a:off x="4758983" y="599990"/>
            <a:ext cx="914400" cy="914400"/>
          </a:xfrm>
          <a:prstGeom prst="diamond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73383" y="777698"/>
            <a:ext cx="6587041" cy="4978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chuyện trên kể bằng ngôi thứ mấy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 nghiệm của nhân 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“tôi”  được kể lại với những sự việc chính nào?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 ra những chi tiết nhân vật “tôi” sử 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 yếu tố miêu tả khi kể lại trải nghiệm. Việc sử dụng những yếu tố đó có tác dụng gì?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“tôi” đã nhận ra ý nghĩa gì của trải 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51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4328"/>
            <a:ext cx="509780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9636" y="575459"/>
            <a:ext cx="8181975" cy="1116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Câu chuyện sử dụng ngôi kể thứ nhất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sự việc chính: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097806" y="1261108"/>
            <a:ext cx="1940196" cy="4963331"/>
          </a:xfrm>
          <a:custGeom>
            <a:avLst/>
            <a:gdLst>
              <a:gd name="connsiteX0" fmla="*/ 779264 w 2244328"/>
              <a:gd name="connsiteY0" fmla="*/ 0 h 4963331"/>
              <a:gd name="connsiteX1" fmla="*/ 1465064 w 2244328"/>
              <a:gd name="connsiteY1" fmla="*/ 0 h 4963331"/>
              <a:gd name="connsiteX2" fmla="*/ 1465064 w 2244328"/>
              <a:gd name="connsiteY2" fmla="*/ 264438 h 4963331"/>
              <a:gd name="connsiteX3" fmla="*/ 1942205 w 2244328"/>
              <a:gd name="connsiteY3" fmla="*/ 264438 h 4963331"/>
              <a:gd name="connsiteX4" fmla="*/ 1942205 w 2244328"/>
              <a:gd name="connsiteY4" fmla="*/ 107805 h 4963331"/>
              <a:gd name="connsiteX5" fmla="*/ 2241352 w 2244328"/>
              <a:gd name="connsiteY5" fmla="*/ 421068 h 4963331"/>
              <a:gd name="connsiteX6" fmla="*/ 1942205 w 2244328"/>
              <a:gd name="connsiteY6" fmla="*/ 734331 h 4963331"/>
              <a:gd name="connsiteX7" fmla="*/ 1942205 w 2244328"/>
              <a:gd name="connsiteY7" fmla="*/ 577700 h 4963331"/>
              <a:gd name="connsiteX8" fmla="*/ 1465064 w 2244328"/>
              <a:gd name="connsiteY8" fmla="*/ 577700 h 4963331"/>
              <a:gd name="connsiteX9" fmla="*/ 1465064 w 2244328"/>
              <a:gd name="connsiteY9" fmla="*/ 1809179 h 4963331"/>
              <a:gd name="connsiteX10" fmla="*/ 1945181 w 2244328"/>
              <a:gd name="connsiteY10" fmla="*/ 1809179 h 4963331"/>
              <a:gd name="connsiteX11" fmla="*/ 1945181 w 2244328"/>
              <a:gd name="connsiteY11" fmla="*/ 1652547 h 4963331"/>
              <a:gd name="connsiteX12" fmla="*/ 2244328 w 2244328"/>
              <a:gd name="connsiteY12" fmla="*/ 1965810 h 4963331"/>
              <a:gd name="connsiteX13" fmla="*/ 1945181 w 2244328"/>
              <a:gd name="connsiteY13" fmla="*/ 2279073 h 4963331"/>
              <a:gd name="connsiteX14" fmla="*/ 1945181 w 2244328"/>
              <a:gd name="connsiteY14" fmla="*/ 2122442 h 4963331"/>
              <a:gd name="connsiteX15" fmla="*/ 1465064 w 2244328"/>
              <a:gd name="connsiteY15" fmla="*/ 2122442 h 4963331"/>
              <a:gd name="connsiteX16" fmla="*/ 1465064 w 2244328"/>
              <a:gd name="connsiteY16" fmla="*/ 3355948 h 4963331"/>
              <a:gd name="connsiteX17" fmla="*/ 1942205 w 2244328"/>
              <a:gd name="connsiteY17" fmla="*/ 3355948 h 4963331"/>
              <a:gd name="connsiteX18" fmla="*/ 1942205 w 2244328"/>
              <a:gd name="connsiteY18" fmla="*/ 3199316 h 4963331"/>
              <a:gd name="connsiteX19" fmla="*/ 2241352 w 2244328"/>
              <a:gd name="connsiteY19" fmla="*/ 3512579 h 4963331"/>
              <a:gd name="connsiteX20" fmla="*/ 1942205 w 2244328"/>
              <a:gd name="connsiteY20" fmla="*/ 3825842 h 4963331"/>
              <a:gd name="connsiteX21" fmla="*/ 1942205 w 2244328"/>
              <a:gd name="connsiteY21" fmla="*/ 3669211 h 4963331"/>
              <a:gd name="connsiteX22" fmla="*/ 1465064 w 2244328"/>
              <a:gd name="connsiteY22" fmla="*/ 3669211 h 4963331"/>
              <a:gd name="connsiteX23" fmla="*/ 1465064 w 2244328"/>
              <a:gd name="connsiteY23" fmla="*/ 4846666 h 4963331"/>
              <a:gd name="connsiteX24" fmla="*/ 779264 w 2244328"/>
              <a:gd name="connsiteY24" fmla="*/ 4846666 h 4963331"/>
              <a:gd name="connsiteX25" fmla="*/ 779264 w 2244328"/>
              <a:gd name="connsiteY25" fmla="*/ 4801570 h 4963331"/>
              <a:gd name="connsiteX26" fmla="*/ 431274 w 2244328"/>
              <a:gd name="connsiteY26" fmla="*/ 4801570 h 4963331"/>
              <a:gd name="connsiteX27" fmla="*/ 431274 w 2244328"/>
              <a:gd name="connsiteY27" fmla="*/ 4963331 h 4963331"/>
              <a:gd name="connsiteX28" fmla="*/ 107752 w 2244328"/>
              <a:gd name="connsiteY28" fmla="*/ 4639810 h 4963331"/>
              <a:gd name="connsiteX29" fmla="*/ 431274 w 2244328"/>
              <a:gd name="connsiteY29" fmla="*/ 4316288 h 4963331"/>
              <a:gd name="connsiteX30" fmla="*/ 431274 w 2244328"/>
              <a:gd name="connsiteY30" fmla="*/ 4478049 h 4963331"/>
              <a:gd name="connsiteX31" fmla="*/ 779264 w 2244328"/>
              <a:gd name="connsiteY31" fmla="*/ 4478049 h 4963331"/>
              <a:gd name="connsiteX32" fmla="*/ 779264 w 2244328"/>
              <a:gd name="connsiteY32" fmla="*/ 3046071 h 4963331"/>
              <a:gd name="connsiteX33" fmla="*/ 306490 w 2244328"/>
              <a:gd name="connsiteY33" fmla="*/ 3046071 h 4963331"/>
              <a:gd name="connsiteX34" fmla="*/ 306490 w 2244328"/>
              <a:gd name="connsiteY34" fmla="*/ 3199316 h 4963331"/>
              <a:gd name="connsiteX35" fmla="*/ 0 w 2244328"/>
              <a:gd name="connsiteY35" fmla="*/ 2892827 h 4963331"/>
              <a:gd name="connsiteX36" fmla="*/ 306490 w 2244328"/>
              <a:gd name="connsiteY36" fmla="*/ 2586337 h 4963331"/>
              <a:gd name="connsiteX37" fmla="*/ 306490 w 2244328"/>
              <a:gd name="connsiteY37" fmla="*/ 2739582 h 4963331"/>
              <a:gd name="connsiteX38" fmla="*/ 779264 w 2244328"/>
              <a:gd name="connsiteY38" fmla="*/ 2739582 h 4963331"/>
              <a:gd name="connsiteX39" fmla="*/ 779264 w 2244328"/>
              <a:gd name="connsiteY39" fmla="*/ 1315759 h 4963331"/>
              <a:gd name="connsiteX40" fmla="*/ 307212 w 2244328"/>
              <a:gd name="connsiteY40" fmla="*/ 1315759 h 4963331"/>
              <a:gd name="connsiteX41" fmla="*/ 307212 w 2244328"/>
              <a:gd name="connsiteY41" fmla="*/ 1469365 h 4963331"/>
              <a:gd name="connsiteX42" fmla="*/ 0 w 2244328"/>
              <a:gd name="connsiteY42" fmla="*/ 1162154 h 4963331"/>
              <a:gd name="connsiteX43" fmla="*/ 307212 w 2244328"/>
              <a:gd name="connsiteY43" fmla="*/ 854942 h 4963331"/>
              <a:gd name="connsiteX44" fmla="*/ 307212 w 2244328"/>
              <a:gd name="connsiteY44" fmla="*/ 1008548 h 4963331"/>
              <a:gd name="connsiteX45" fmla="*/ 779264 w 2244328"/>
              <a:gd name="connsiteY45" fmla="*/ 1008548 h 496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244328" h="4963331">
                <a:moveTo>
                  <a:pt x="779264" y="0"/>
                </a:moveTo>
                <a:lnTo>
                  <a:pt x="1465064" y="0"/>
                </a:lnTo>
                <a:lnTo>
                  <a:pt x="1465064" y="264438"/>
                </a:lnTo>
                <a:lnTo>
                  <a:pt x="1942205" y="264438"/>
                </a:lnTo>
                <a:lnTo>
                  <a:pt x="1942205" y="107805"/>
                </a:lnTo>
                <a:lnTo>
                  <a:pt x="2241352" y="421068"/>
                </a:lnTo>
                <a:lnTo>
                  <a:pt x="1942205" y="734331"/>
                </a:lnTo>
                <a:lnTo>
                  <a:pt x="1942205" y="577700"/>
                </a:lnTo>
                <a:lnTo>
                  <a:pt x="1465064" y="577700"/>
                </a:lnTo>
                <a:lnTo>
                  <a:pt x="1465064" y="1809179"/>
                </a:lnTo>
                <a:lnTo>
                  <a:pt x="1945181" y="1809179"/>
                </a:lnTo>
                <a:lnTo>
                  <a:pt x="1945181" y="1652547"/>
                </a:lnTo>
                <a:lnTo>
                  <a:pt x="2244328" y="1965810"/>
                </a:lnTo>
                <a:lnTo>
                  <a:pt x="1945181" y="2279073"/>
                </a:lnTo>
                <a:lnTo>
                  <a:pt x="1945181" y="2122442"/>
                </a:lnTo>
                <a:lnTo>
                  <a:pt x="1465064" y="2122442"/>
                </a:lnTo>
                <a:lnTo>
                  <a:pt x="1465064" y="3355948"/>
                </a:lnTo>
                <a:lnTo>
                  <a:pt x="1942205" y="3355948"/>
                </a:lnTo>
                <a:lnTo>
                  <a:pt x="1942205" y="3199316"/>
                </a:lnTo>
                <a:lnTo>
                  <a:pt x="2241352" y="3512579"/>
                </a:lnTo>
                <a:lnTo>
                  <a:pt x="1942205" y="3825842"/>
                </a:lnTo>
                <a:lnTo>
                  <a:pt x="1942205" y="3669211"/>
                </a:lnTo>
                <a:lnTo>
                  <a:pt x="1465064" y="3669211"/>
                </a:lnTo>
                <a:lnTo>
                  <a:pt x="1465064" y="4846666"/>
                </a:lnTo>
                <a:lnTo>
                  <a:pt x="779264" y="4846666"/>
                </a:lnTo>
                <a:lnTo>
                  <a:pt x="779264" y="4801570"/>
                </a:lnTo>
                <a:lnTo>
                  <a:pt x="431274" y="4801570"/>
                </a:lnTo>
                <a:lnTo>
                  <a:pt x="431274" y="4963331"/>
                </a:lnTo>
                <a:lnTo>
                  <a:pt x="107752" y="4639810"/>
                </a:lnTo>
                <a:lnTo>
                  <a:pt x="431274" y="4316288"/>
                </a:lnTo>
                <a:lnTo>
                  <a:pt x="431274" y="4478049"/>
                </a:lnTo>
                <a:lnTo>
                  <a:pt x="779264" y="4478049"/>
                </a:lnTo>
                <a:lnTo>
                  <a:pt x="779264" y="3046071"/>
                </a:lnTo>
                <a:lnTo>
                  <a:pt x="306490" y="3046071"/>
                </a:lnTo>
                <a:lnTo>
                  <a:pt x="306490" y="3199316"/>
                </a:lnTo>
                <a:lnTo>
                  <a:pt x="0" y="2892827"/>
                </a:lnTo>
                <a:lnTo>
                  <a:pt x="306490" y="2586337"/>
                </a:lnTo>
                <a:lnTo>
                  <a:pt x="306490" y="2739582"/>
                </a:lnTo>
                <a:lnTo>
                  <a:pt x="779264" y="2739582"/>
                </a:lnTo>
                <a:lnTo>
                  <a:pt x="779264" y="1315759"/>
                </a:lnTo>
                <a:lnTo>
                  <a:pt x="307212" y="1315759"/>
                </a:lnTo>
                <a:lnTo>
                  <a:pt x="307212" y="1469365"/>
                </a:lnTo>
                <a:lnTo>
                  <a:pt x="0" y="1162154"/>
                </a:lnTo>
                <a:lnTo>
                  <a:pt x="307212" y="854942"/>
                </a:lnTo>
                <a:lnTo>
                  <a:pt x="307212" y="1008548"/>
                </a:lnTo>
                <a:lnTo>
                  <a:pt x="779264" y="1008548"/>
                </a:lnTo>
                <a:close/>
              </a:path>
            </a:pathLst>
          </a:cu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193819" y="928897"/>
            <a:ext cx="4813824" cy="14443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6930" y="1721523"/>
            <a:ext cx="4642373" cy="16464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89059" y="2517691"/>
            <a:ext cx="4818584" cy="14443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6930" y="3640882"/>
            <a:ext cx="4679612" cy="101438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79266" y="4106485"/>
            <a:ext cx="4867275" cy="14443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9636" y="5201154"/>
            <a:ext cx="4838170" cy="14443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59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24328"/>
            <a:ext cx="509780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16" y="677685"/>
            <a:ext cx="6845144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số chi tiết có sử dụng yếu tố miêu tả: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00113" y="1400175"/>
            <a:ext cx="5743575" cy="13716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00110" y="2828927"/>
            <a:ext cx="5743575" cy="13716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gay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00109" y="4257679"/>
            <a:ext cx="5743575" cy="13716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6737268" y="2085975"/>
            <a:ext cx="649365" cy="2986088"/>
          </a:xfrm>
          <a:prstGeom prst="rightBrace">
            <a:avLst>
              <a:gd name="adj1" fmla="val 41336"/>
              <a:gd name="adj2" fmla="val 50957"/>
            </a:avLst>
          </a:prstGeom>
          <a:ln w="28575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537365" y="2228852"/>
            <a:ext cx="3943350" cy="2728914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8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2_Droplet">
  <a:themeElements>
    <a:clrScheme name="Droplet">
      <a:dk1>
        <a:srgbClr val="000000"/>
      </a:dk1>
      <a:lt1>
        <a:srgbClr val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2158</TotalTime>
  <Words>1572</Words>
  <Application>Microsoft Office PowerPoint</Application>
  <PresentationFormat>Widescreen</PresentationFormat>
  <Paragraphs>138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MS Mincho</vt:lpstr>
      <vt:lpstr>宋体</vt:lpstr>
      <vt:lpstr>Arial</vt:lpstr>
      <vt:lpstr>Calibri</vt:lpstr>
      <vt:lpstr>Calibri Light</vt:lpstr>
      <vt:lpstr>Times New Roman</vt:lpstr>
      <vt:lpstr>Trebuchet MS</vt:lpstr>
      <vt:lpstr>Twentieth Century</vt:lpstr>
      <vt:lpstr>Wingdings</vt:lpstr>
      <vt:lpstr>Wingdings 3</vt:lpstr>
      <vt:lpstr>2_Droplet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193</cp:revision>
  <dcterms:created xsi:type="dcterms:W3CDTF">2021-06-08T00:37:11Z</dcterms:created>
  <dcterms:modified xsi:type="dcterms:W3CDTF">2021-12-07T14:49:14Z</dcterms:modified>
</cp:coreProperties>
</file>